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58"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9FFFDF11-8567-4C6B-AF41-BEEB192F196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9FFFDF11-8567-4C6B-AF41-BEEB192F196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9FFFDF11-8567-4C6B-AF41-BEEB192F1963}"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9FFFDF11-8567-4C6B-AF41-BEEB192F1963}"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FFDF11-8567-4C6B-AF41-BEEB192F196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9553B588-36AE-4CE9-BA6B-D88F5868F53B}" type="datetimeFigureOut">
              <a:rPr lang="en-US" smtClean="0"/>
              <a:pPr/>
              <a:t>4/18/2011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FFFDF11-8567-4C6B-AF41-BEEB192F1963}"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553B588-36AE-4CE9-BA6B-D88F5868F53B}" type="datetimeFigureOut">
              <a:rPr lang="en-US" smtClean="0"/>
              <a:pPr/>
              <a:t>4/18/2011</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FFFDF11-8567-4C6B-AF41-BEEB192F1963}"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Misogyny"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en.wikipedia.org/wiki/Feminis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Ballads"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en.wikipedia.org/w/index.php?title=The_Book_of_the_Three_Virtues&amp;action=edit&amp;redlink=1"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old_paper.jpg"/>
          <p:cNvPicPr>
            <a:picLocks noChangeAspect="1"/>
          </p:cNvPicPr>
          <p:nvPr/>
        </p:nvPicPr>
        <p:blipFill>
          <a:blip r:embed="rId2" cstate="print">
            <a:lum bright="-10000"/>
          </a:blip>
          <a:stretch>
            <a:fillRect/>
          </a:stretch>
        </p:blipFill>
        <p:spPr>
          <a:xfrm>
            <a:off x="0" y="0"/>
            <a:ext cx="9144000" cy="6858000"/>
          </a:xfrm>
          <a:prstGeom prst="rect">
            <a:avLst/>
          </a:prstGeom>
        </p:spPr>
      </p:pic>
      <p:sp>
        <p:nvSpPr>
          <p:cNvPr id="7" name="TextBox 6"/>
          <p:cNvSpPr txBox="1"/>
          <p:nvPr/>
        </p:nvSpPr>
        <p:spPr>
          <a:xfrm>
            <a:off x="533400" y="152400"/>
            <a:ext cx="8153400" cy="1200329"/>
          </a:xfrm>
          <a:prstGeom prst="rect">
            <a:avLst/>
          </a:prstGeom>
          <a:noFill/>
        </p:spPr>
        <p:txBody>
          <a:bodyPr wrap="square" rtlCol="0">
            <a:spAutoFit/>
          </a:bodyPr>
          <a:lstStyle/>
          <a:p>
            <a:pPr algn="ctr"/>
            <a:r>
              <a:rPr lang="en-US" sz="7200" dirty="0" smtClean="0">
                <a:solidFill>
                  <a:schemeClr val="tx1">
                    <a:lumMod val="95000"/>
                    <a:lumOff val="5000"/>
                  </a:schemeClr>
                </a:solidFill>
                <a:latin typeface="Brush Script MT" pitchFamily="66" charset="0"/>
              </a:rPr>
              <a:t>Christine de Pizan </a:t>
            </a:r>
            <a:endParaRPr lang="en-US" sz="7200" dirty="0">
              <a:solidFill>
                <a:schemeClr val="tx1">
                  <a:lumMod val="95000"/>
                  <a:lumOff val="5000"/>
                </a:schemeClr>
              </a:solidFill>
              <a:latin typeface="Brush Script MT" pitchFamily="66" charset="0"/>
            </a:endParaRPr>
          </a:p>
        </p:txBody>
      </p:sp>
      <p:pic>
        <p:nvPicPr>
          <p:cNvPr id="9" name="Picture 8" descr="christine-de-pizan.jpg"/>
          <p:cNvPicPr>
            <a:picLocks noChangeAspect="1"/>
          </p:cNvPicPr>
          <p:nvPr/>
        </p:nvPicPr>
        <p:blipFill>
          <a:blip r:embed="rId3" cstate="print"/>
          <a:stretch>
            <a:fillRect/>
          </a:stretch>
        </p:blipFill>
        <p:spPr>
          <a:xfrm>
            <a:off x="2971800" y="1600200"/>
            <a:ext cx="3203864" cy="4286250"/>
          </a:xfrm>
          <a:prstGeom prst="rect">
            <a:avLst/>
          </a:prstGeom>
        </p:spPr>
      </p:pic>
      <p:sp>
        <p:nvSpPr>
          <p:cNvPr id="11" name="TextBox 10"/>
          <p:cNvSpPr txBox="1"/>
          <p:nvPr/>
        </p:nvSpPr>
        <p:spPr>
          <a:xfrm>
            <a:off x="1828800" y="6248400"/>
            <a:ext cx="5257800" cy="400110"/>
          </a:xfrm>
          <a:prstGeom prst="rect">
            <a:avLst/>
          </a:prstGeom>
          <a:noFill/>
        </p:spPr>
        <p:txBody>
          <a:bodyPr wrap="square" rtlCol="0">
            <a:spAutoFit/>
          </a:bodyPr>
          <a:lstStyle/>
          <a:p>
            <a:pPr algn="ctr"/>
            <a:r>
              <a:rPr lang="en-US" sz="2000" dirty="0" smtClean="0">
                <a:latin typeface="+mj-lt"/>
              </a:rPr>
              <a:t>By: Megan Widmoyer and Shauna VanVactor</a:t>
            </a:r>
            <a:endParaRPr lang="en-US" sz="2000"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ld_paper.jpg"/>
          <p:cNvPicPr>
            <a:picLocks noGrp="1" noChangeAspect="1"/>
          </p:cNvPicPr>
          <p:nvPr>
            <p:ph idx="1"/>
          </p:nvPr>
        </p:nvPicPr>
        <p:blipFill>
          <a:blip r:embed="rId2" cstate="print"/>
          <a:stretch>
            <a:fillRect/>
          </a:stretch>
        </p:blipFill>
        <p:spPr>
          <a:xfrm>
            <a:off x="0" y="0"/>
            <a:ext cx="9144000" cy="6858000"/>
          </a:xfrm>
        </p:spPr>
      </p:pic>
      <p:sp>
        <p:nvSpPr>
          <p:cNvPr id="5" name="TextBox 4"/>
          <p:cNvSpPr txBox="1"/>
          <p:nvPr/>
        </p:nvSpPr>
        <p:spPr>
          <a:xfrm>
            <a:off x="228600" y="304800"/>
            <a:ext cx="1600200" cy="707886"/>
          </a:xfrm>
          <a:prstGeom prst="rect">
            <a:avLst/>
          </a:prstGeom>
          <a:noFill/>
        </p:spPr>
        <p:txBody>
          <a:bodyPr wrap="square" rtlCol="0">
            <a:spAutoFit/>
          </a:bodyPr>
          <a:lstStyle/>
          <a:p>
            <a:r>
              <a:rPr lang="en-US" sz="2000" b="1" dirty="0" smtClean="0"/>
              <a:t>LIFESPAN: 1363- 1430</a:t>
            </a:r>
            <a:endParaRPr lang="en-US" sz="2000" b="1" dirty="0"/>
          </a:p>
        </p:txBody>
      </p:sp>
      <p:sp>
        <p:nvSpPr>
          <p:cNvPr id="8" name="TextBox 7"/>
          <p:cNvSpPr txBox="1"/>
          <p:nvPr/>
        </p:nvSpPr>
        <p:spPr>
          <a:xfrm>
            <a:off x="228600" y="2133601"/>
            <a:ext cx="2971800" cy="2862322"/>
          </a:xfrm>
          <a:prstGeom prst="rect">
            <a:avLst/>
          </a:prstGeom>
          <a:noFill/>
        </p:spPr>
        <p:txBody>
          <a:bodyPr wrap="square" rtlCol="0">
            <a:spAutoFit/>
          </a:bodyPr>
          <a:lstStyle/>
          <a:p>
            <a:pPr algn="just"/>
            <a:r>
              <a:rPr lang="en-US" dirty="0" smtClean="0"/>
              <a:t>Father was Thomas Pezano.</a:t>
            </a:r>
          </a:p>
          <a:p>
            <a:pPr algn="just"/>
            <a:r>
              <a:rPr lang="en-US" dirty="0" smtClean="0"/>
              <a:t>He was an astrologer and scholar.</a:t>
            </a:r>
          </a:p>
          <a:p>
            <a:pPr algn="just"/>
            <a:r>
              <a:rPr lang="en-US" dirty="0" smtClean="0"/>
              <a:t>When Christine was five, her father was appointed to work for King Charles V, in France. She was born in Venice, Italy.</a:t>
            </a:r>
          </a:p>
          <a:p>
            <a:endParaRPr lang="en-US" dirty="0" smtClean="0"/>
          </a:p>
          <a:p>
            <a:endParaRPr lang="en-US" dirty="0"/>
          </a:p>
        </p:txBody>
      </p:sp>
      <p:sp>
        <p:nvSpPr>
          <p:cNvPr id="9" name="TextBox 8"/>
          <p:cNvSpPr txBox="1"/>
          <p:nvPr/>
        </p:nvSpPr>
        <p:spPr>
          <a:xfrm>
            <a:off x="304800" y="1600200"/>
            <a:ext cx="2514600" cy="369332"/>
          </a:xfrm>
          <a:prstGeom prst="rect">
            <a:avLst/>
          </a:prstGeom>
          <a:noFill/>
        </p:spPr>
        <p:txBody>
          <a:bodyPr wrap="square" rtlCol="0">
            <a:spAutoFit/>
          </a:bodyPr>
          <a:lstStyle/>
          <a:p>
            <a:pPr algn="ctr"/>
            <a:r>
              <a:rPr lang="en-US" b="1" dirty="0" smtClean="0"/>
              <a:t>FAMILY</a:t>
            </a:r>
            <a:endParaRPr lang="en-US" b="1" dirty="0"/>
          </a:p>
        </p:txBody>
      </p:sp>
      <p:sp>
        <p:nvSpPr>
          <p:cNvPr id="10" name="TextBox 9"/>
          <p:cNvSpPr txBox="1"/>
          <p:nvPr/>
        </p:nvSpPr>
        <p:spPr>
          <a:xfrm>
            <a:off x="4953000" y="1676400"/>
            <a:ext cx="1371600" cy="381000"/>
          </a:xfrm>
          <a:prstGeom prst="rect">
            <a:avLst/>
          </a:prstGeom>
          <a:noFill/>
        </p:spPr>
        <p:txBody>
          <a:bodyPr wrap="square" rtlCol="0">
            <a:spAutoFit/>
          </a:bodyPr>
          <a:lstStyle/>
          <a:p>
            <a:pPr algn="ctr"/>
            <a:r>
              <a:rPr lang="en-US" b="1" dirty="0" smtClean="0"/>
              <a:t>EDUCATION</a:t>
            </a:r>
            <a:endParaRPr lang="en-US" b="1" dirty="0"/>
          </a:p>
        </p:txBody>
      </p:sp>
      <p:sp>
        <p:nvSpPr>
          <p:cNvPr id="11" name="TextBox 10"/>
          <p:cNvSpPr txBox="1"/>
          <p:nvPr/>
        </p:nvSpPr>
        <p:spPr>
          <a:xfrm>
            <a:off x="4495800" y="2209800"/>
            <a:ext cx="2514600" cy="2308324"/>
          </a:xfrm>
          <a:prstGeom prst="rect">
            <a:avLst/>
          </a:prstGeom>
          <a:noFill/>
        </p:spPr>
        <p:txBody>
          <a:bodyPr wrap="square" rtlCol="0">
            <a:spAutoFit/>
          </a:bodyPr>
          <a:lstStyle/>
          <a:p>
            <a:r>
              <a:rPr lang="en-US" dirty="0" smtClean="0"/>
              <a:t>Christine’s father played a major role in her education.  She learned Latin, philosophy, literature, and the sciences.  Her education was that of a man during her time.</a:t>
            </a:r>
          </a:p>
        </p:txBody>
      </p:sp>
      <p:sp>
        <p:nvSpPr>
          <p:cNvPr id="12" name="TextBox 11"/>
          <p:cNvSpPr txBox="1"/>
          <p:nvPr/>
        </p:nvSpPr>
        <p:spPr>
          <a:xfrm>
            <a:off x="2133600" y="381000"/>
            <a:ext cx="3352800" cy="369332"/>
          </a:xfrm>
          <a:prstGeom prst="rect">
            <a:avLst/>
          </a:prstGeom>
          <a:noFill/>
        </p:spPr>
        <p:txBody>
          <a:bodyPr wrap="square" rtlCol="0">
            <a:spAutoFit/>
          </a:bodyPr>
          <a:lstStyle/>
          <a:p>
            <a:r>
              <a:rPr lang="en-US" dirty="0" smtClean="0"/>
              <a:t>Death of natural causes.</a:t>
            </a:r>
            <a:endParaRPr lang="en-US" dirty="0"/>
          </a:p>
        </p:txBody>
      </p:sp>
      <p:sp>
        <p:nvSpPr>
          <p:cNvPr id="13" name="TextBox 12"/>
          <p:cNvSpPr txBox="1"/>
          <p:nvPr/>
        </p:nvSpPr>
        <p:spPr>
          <a:xfrm>
            <a:off x="685800" y="5181600"/>
            <a:ext cx="6858000" cy="646331"/>
          </a:xfrm>
          <a:prstGeom prst="rect">
            <a:avLst/>
          </a:prstGeom>
          <a:noFill/>
        </p:spPr>
        <p:txBody>
          <a:bodyPr wrap="square" rtlCol="0">
            <a:spAutoFit/>
          </a:bodyPr>
          <a:lstStyle/>
          <a:p>
            <a:r>
              <a:rPr lang="en-US" b="1" dirty="0" smtClean="0"/>
              <a:t>When Christine was 15, she married </a:t>
            </a:r>
            <a:r>
              <a:rPr lang="en-US" b="1" dirty="0" err="1" smtClean="0"/>
              <a:t>Ettiene</a:t>
            </a:r>
            <a:r>
              <a:rPr lang="en-US" b="1" dirty="0" smtClean="0"/>
              <a:t> du Castel.</a:t>
            </a:r>
          </a:p>
          <a:p>
            <a:r>
              <a:rPr lang="en-US" b="1" dirty="0" smtClean="0"/>
              <a:t>She had three children; one boy, one girl, and one died in childhood.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background_old_paper_v3.jpg"/>
          <p:cNvPicPr>
            <a:picLocks noChangeAspect="1" noChangeArrowheads="1"/>
          </p:cNvPicPr>
          <p:nvPr/>
        </p:nvPicPr>
        <p:blipFill>
          <a:blip r:embed="rId2" cstate="print"/>
          <a:srcRect/>
          <a:stretch>
            <a:fillRect/>
          </a:stretch>
        </p:blipFill>
        <p:spPr bwMode="auto">
          <a:xfrm rot="5400000">
            <a:off x="1143000" y="-1143000"/>
            <a:ext cx="6858000" cy="9144000"/>
          </a:xfrm>
          <a:prstGeom prst="rect">
            <a:avLst/>
          </a:prstGeom>
          <a:noFill/>
        </p:spPr>
      </p:pic>
      <p:sp>
        <p:nvSpPr>
          <p:cNvPr id="2" name="Title 1"/>
          <p:cNvSpPr>
            <a:spLocks noGrp="1"/>
          </p:cNvSpPr>
          <p:nvPr>
            <p:ph type="title"/>
          </p:nvPr>
        </p:nvSpPr>
        <p:spPr/>
        <p:txBody>
          <a:bodyPr/>
          <a:lstStyle/>
          <a:p>
            <a:r>
              <a:rPr lang="en-US" dirty="0" smtClean="0"/>
              <a:t>Profession</a:t>
            </a:r>
            <a:endParaRPr lang="en-US" dirty="0"/>
          </a:p>
        </p:txBody>
      </p:sp>
      <p:sp>
        <p:nvSpPr>
          <p:cNvPr id="3" name="Content Placeholder 2"/>
          <p:cNvSpPr>
            <a:spLocks noGrp="1"/>
          </p:cNvSpPr>
          <p:nvPr>
            <p:ph idx="1"/>
          </p:nvPr>
        </p:nvSpPr>
        <p:spPr>
          <a:xfrm>
            <a:off x="304800" y="1554162"/>
            <a:ext cx="4495800" cy="4770438"/>
          </a:xfrm>
        </p:spPr>
        <p:txBody>
          <a:bodyPr>
            <a:normAutofit/>
          </a:bodyPr>
          <a:lstStyle/>
          <a:p>
            <a:r>
              <a:rPr lang="en-US" sz="2400" dirty="0" smtClean="0"/>
              <a:t>Christine went into writing by grieving from her husband’s death.  They were married 25 years, and she became depressed.  Writing was her way of dealing with her loss and supporting her family with their loss.</a:t>
            </a:r>
          </a:p>
          <a:p>
            <a:endParaRPr lang="en-US" sz="2400" dirty="0" smtClean="0"/>
          </a:p>
          <a:p>
            <a:endParaRPr lang="en-US" sz="2400" dirty="0"/>
          </a:p>
        </p:txBody>
      </p:sp>
      <p:pic>
        <p:nvPicPr>
          <p:cNvPr id="1027" name="Picture 3" descr="E:\Birk-cover-for-cat.jpg"/>
          <p:cNvPicPr>
            <a:picLocks noChangeAspect="1" noChangeArrowheads="1"/>
          </p:cNvPicPr>
          <p:nvPr/>
        </p:nvPicPr>
        <p:blipFill>
          <a:blip r:embed="rId3" cstate="print"/>
          <a:srcRect/>
          <a:stretch>
            <a:fillRect/>
          </a:stretch>
        </p:blipFill>
        <p:spPr bwMode="auto">
          <a:xfrm>
            <a:off x="4876800" y="228600"/>
            <a:ext cx="4013200" cy="6019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background_old_paper_v3.jpg"/>
          <p:cNvPicPr>
            <a:picLocks noChangeAspect="1" noChangeArrowheads="1"/>
          </p:cNvPicPr>
          <p:nvPr/>
        </p:nvPicPr>
        <p:blipFill>
          <a:blip r:embed="rId2" cstate="print"/>
          <a:srcRect/>
          <a:stretch>
            <a:fillRect/>
          </a:stretch>
        </p:blipFill>
        <p:spPr bwMode="auto">
          <a:xfrm rot="5400000">
            <a:off x="1143000" y="-1143000"/>
            <a:ext cx="6858000" cy="9144000"/>
          </a:xfrm>
          <a:prstGeom prst="rect">
            <a:avLst/>
          </a:prstGeom>
          <a:noFill/>
        </p:spPr>
      </p:pic>
      <p:sp>
        <p:nvSpPr>
          <p:cNvPr id="2" name="Title 1"/>
          <p:cNvSpPr>
            <a:spLocks noGrp="1"/>
          </p:cNvSpPr>
          <p:nvPr>
            <p:ph type="title"/>
          </p:nvPr>
        </p:nvSpPr>
        <p:spPr/>
        <p:txBody>
          <a:bodyPr/>
          <a:lstStyle/>
          <a:p>
            <a:r>
              <a:rPr lang="en-US" dirty="0" smtClean="0"/>
              <a:t>FAMOUS WORKS</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E:\menhonoringwomen.jpg"/>
          <p:cNvPicPr>
            <a:picLocks noChangeAspect="1" noChangeArrowheads="1"/>
          </p:cNvPicPr>
          <p:nvPr/>
        </p:nvPicPr>
        <p:blipFill>
          <a:blip r:embed="rId3" cstate="print"/>
          <a:srcRect/>
          <a:stretch>
            <a:fillRect/>
          </a:stretch>
        </p:blipFill>
        <p:spPr bwMode="auto">
          <a:xfrm>
            <a:off x="228600" y="1295400"/>
            <a:ext cx="4372458" cy="5384800"/>
          </a:xfrm>
          <a:prstGeom prst="rect">
            <a:avLst/>
          </a:prstGeom>
          <a:noFill/>
        </p:spPr>
      </p:pic>
      <p:pic>
        <p:nvPicPr>
          <p:cNvPr id="2051" name="Picture 3" descr="E:\pizans work.jpg"/>
          <p:cNvPicPr>
            <a:picLocks noChangeAspect="1" noChangeArrowheads="1"/>
          </p:cNvPicPr>
          <p:nvPr/>
        </p:nvPicPr>
        <p:blipFill>
          <a:blip r:embed="rId4" cstate="print"/>
          <a:srcRect/>
          <a:stretch>
            <a:fillRect/>
          </a:stretch>
        </p:blipFill>
        <p:spPr bwMode="auto">
          <a:xfrm>
            <a:off x="4876800" y="0"/>
            <a:ext cx="3810000" cy="5816794"/>
          </a:xfrm>
          <a:prstGeom prst="rect">
            <a:avLst/>
          </a:prstGeom>
          <a:noFill/>
        </p:spPr>
      </p:pic>
      <p:sp>
        <p:nvSpPr>
          <p:cNvPr id="7" name="TextBox 6"/>
          <p:cNvSpPr txBox="1"/>
          <p:nvPr/>
        </p:nvSpPr>
        <p:spPr>
          <a:xfrm>
            <a:off x="4572000" y="5791200"/>
            <a:ext cx="4038600" cy="923330"/>
          </a:xfrm>
          <a:prstGeom prst="rect">
            <a:avLst/>
          </a:prstGeom>
          <a:noFill/>
        </p:spPr>
        <p:txBody>
          <a:bodyPr wrap="square" rtlCol="0">
            <a:spAutoFit/>
          </a:bodyPr>
          <a:lstStyle/>
          <a:p>
            <a:r>
              <a:rPr lang="en-US" dirty="0" smtClean="0">
                <a:sym typeface="Wingdings" pitchFamily="2" charset="2"/>
              </a:rPr>
              <a:t> Ballad to Joan of Arc.</a:t>
            </a:r>
          </a:p>
          <a:p>
            <a:r>
              <a:rPr lang="en-US" dirty="0" smtClean="0">
                <a:sym typeface="Wingdings" pitchFamily="2" charset="2"/>
              </a:rPr>
              <a:t>Last poem she wrote before she passed.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background_old_paper_v3.jpg"/>
          <p:cNvPicPr>
            <a:picLocks noChangeAspect="1" noChangeArrowheads="1"/>
          </p:cNvPicPr>
          <p:nvPr/>
        </p:nvPicPr>
        <p:blipFill>
          <a:blip r:embed="rId2" cstate="print"/>
          <a:srcRect/>
          <a:stretch>
            <a:fillRect/>
          </a:stretch>
        </p:blipFill>
        <p:spPr bwMode="auto">
          <a:xfrm rot="5400000">
            <a:off x="1143000" y="-1143000"/>
            <a:ext cx="6858000" cy="9144000"/>
          </a:xfrm>
          <a:prstGeom prst="rect">
            <a:avLst/>
          </a:prstGeom>
          <a:noFill/>
        </p:spPr>
      </p:pic>
      <p:sp>
        <p:nvSpPr>
          <p:cNvPr id="2" name="Title 1"/>
          <p:cNvSpPr>
            <a:spLocks noGrp="1"/>
          </p:cNvSpPr>
          <p:nvPr>
            <p:ph type="title"/>
          </p:nvPr>
        </p:nvSpPr>
        <p:spPr>
          <a:xfrm>
            <a:off x="457200" y="228600"/>
            <a:ext cx="8686800" cy="838200"/>
          </a:xfrm>
        </p:spPr>
        <p:txBody>
          <a:bodyPr/>
          <a:lstStyle/>
          <a:p>
            <a:r>
              <a:rPr lang="en-US" dirty="0" smtClean="0"/>
              <a:t>Her impact </a:t>
            </a:r>
            <a:endParaRPr lang="en-US" dirty="0"/>
          </a:p>
        </p:txBody>
      </p:sp>
      <p:sp>
        <p:nvSpPr>
          <p:cNvPr id="3" name="Content Placeholder 2"/>
          <p:cNvSpPr>
            <a:spLocks noGrp="1"/>
          </p:cNvSpPr>
          <p:nvPr>
            <p:ph idx="1"/>
          </p:nvPr>
        </p:nvSpPr>
        <p:spPr>
          <a:xfrm>
            <a:off x="304800" y="1143000"/>
            <a:ext cx="8686800" cy="5715000"/>
          </a:xfrm>
        </p:spPr>
        <p:txBody>
          <a:bodyPr>
            <a:normAutofit fontScale="70000" lnSpcReduction="20000"/>
          </a:bodyPr>
          <a:lstStyle/>
          <a:p>
            <a:pPr>
              <a:buNone/>
            </a:pPr>
            <a:r>
              <a:rPr lang="en-US" sz="4000" dirty="0" smtClean="0">
                <a:latin typeface="Adorable"/>
              </a:rPr>
              <a:t>Christine de Pizan contributed to the rhetorical tradition by counteracting the contemporary discourse</a:t>
            </a:r>
          </a:p>
          <a:p>
            <a:pPr>
              <a:buNone/>
            </a:pPr>
            <a:r>
              <a:rPr lang="en-US" sz="4000" dirty="0" smtClean="0">
                <a:latin typeface="Adorable"/>
              </a:rPr>
              <a:t>She was into the classics and humanism of the early renaissance</a:t>
            </a:r>
          </a:p>
          <a:p>
            <a:pPr>
              <a:buNone/>
            </a:pPr>
            <a:r>
              <a:rPr lang="en-US" sz="4000" dirty="0" smtClean="0">
                <a:latin typeface="Adorable"/>
              </a:rPr>
              <a:t>Strongly challenged </a:t>
            </a:r>
            <a:r>
              <a:rPr lang="en-US" sz="4000" dirty="0" smtClean="0">
                <a:latin typeface="Adorable"/>
                <a:hlinkClick r:id="rId3" action="ppaction://hlinkfile"/>
              </a:rPr>
              <a:t>misogyny</a:t>
            </a:r>
            <a:r>
              <a:rPr lang="en-US" sz="4000" dirty="0" smtClean="0">
                <a:latin typeface="Adorable"/>
              </a:rPr>
              <a:t> and stereotypes prevalent in the male-dominated medieval culture.</a:t>
            </a:r>
          </a:p>
          <a:p>
            <a:pPr>
              <a:buNone/>
            </a:pPr>
            <a:r>
              <a:rPr lang="en-US" sz="4000" dirty="0" smtClean="0">
                <a:latin typeface="Adorable"/>
              </a:rPr>
              <a:t> Certain scholars have argued that she should be seen as an early </a:t>
            </a:r>
            <a:r>
              <a:rPr lang="en-US" sz="4000" dirty="0" smtClean="0">
                <a:latin typeface="Adorable"/>
                <a:hlinkClick r:id="rId4" action="ppaction://hlinkfile" tooltip="Feminist"/>
              </a:rPr>
              <a:t>feminist</a:t>
            </a:r>
            <a:r>
              <a:rPr lang="en-US" sz="4000" dirty="0" smtClean="0">
                <a:latin typeface="Adorable"/>
              </a:rPr>
              <a:t> who efficiently used language to convey that women could play an important role within society.</a:t>
            </a:r>
          </a:p>
          <a:p>
            <a:pPr>
              <a:buNone/>
            </a:pPr>
            <a:r>
              <a:rPr lang="en-US" dirty="0" smtClean="0"/>
              <a:t/>
            </a:r>
            <a:br>
              <a:rPr lang="en-US" dirty="0" smtClean="0"/>
            </a:br>
            <a:r>
              <a:rPr lang="en-US" dirty="0" smtClean="0"/>
              <a:t/>
            </a:r>
            <a:br>
              <a:rPr lang="en-US" dirty="0" smtClean="0"/>
            </a:br>
            <a:endParaRPr lang="en-US" dirty="0">
              <a:latin typeface="Adorable"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background_old_paper_v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Influential works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latin typeface="Adorable" pitchFamily="66" charset="0"/>
              </a:rPr>
              <a:t>She was writing love </a:t>
            </a:r>
            <a:r>
              <a:rPr lang="en-US" dirty="0" smtClean="0">
                <a:latin typeface="Adorable" pitchFamily="66" charset="0"/>
                <a:hlinkClick r:id="rId3" action="ppaction://hlinkfile" tooltip="Ballads"/>
              </a:rPr>
              <a:t>ballads</a:t>
            </a:r>
            <a:r>
              <a:rPr lang="en-US" dirty="0" smtClean="0">
                <a:latin typeface="Adorable" pitchFamily="66" charset="0"/>
              </a:rPr>
              <a:t>, which caught the attention of wealthy patrons.</a:t>
            </a:r>
          </a:p>
          <a:p>
            <a:pPr>
              <a:buNone/>
            </a:pPr>
            <a:r>
              <a:rPr lang="en-US" dirty="0" smtClean="0">
                <a:latin typeface="Adorable" pitchFamily="66" charset="0"/>
              </a:rPr>
              <a:t>After words she worked on changing the truth about women only being seducers. </a:t>
            </a:r>
          </a:p>
          <a:p>
            <a:pPr>
              <a:buNone/>
            </a:pPr>
            <a:r>
              <a:rPr lang="en-US" i="1" dirty="0" smtClean="0">
                <a:latin typeface="Adorable" pitchFamily="66" charset="0"/>
                <a:hlinkClick r:id="rId4" action="ppaction://hlinkfile" tooltip="The Book of the Three Virtues (page does not exist)"/>
              </a:rPr>
              <a:t>The Book of the Three Virtues</a:t>
            </a:r>
            <a:r>
              <a:rPr lang="en-US" dirty="0" smtClean="0">
                <a:latin typeface="Adorable" pitchFamily="66" charset="0"/>
              </a:rPr>
              <a:t>. The first of these shows the importance of women’s past contributions to society, and the second strives to teach women of all estates how to cultivate useful qualities in order to counteract the growth of misogyny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_old_paper_v3.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Other works</a:t>
            </a:r>
            <a:endParaRPr lang="en-US" dirty="0"/>
          </a:p>
        </p:txBody>
      </p:sp>
      <p:sp>
        <p:nvSpPr>
          <p:cNvPr id="3" name="Content Placeholder 2"/>
          <p:cNvSpPr>
            <a:spLocks noGrp="1"/>
          </p:cNvSpPr>
          <p:nvPr>
            <p:ph idx="1"/>
          </p:nvPr>
        </p:nvSpPr>
        <p:spPr/>
        <p:txBody>
          <a:bodyPr/>
          <a:lstStyle/>
          <a:p>
            <a:pPr>
              <a:buNone/>
            </a:pPr>
            <a:r>
              <a:rPr lang="en-US" i="1" dirty="0" smtClean="0"/>
              <a:t>The Tale of Joan of Arc</a:t>
            </a:r>
            <a:r>
              <a:rPr lang="en-US" dirty="0" smtClean="0"/>
              <a:t> </a:t>
            </a:r>
          </a:p>
          <a:p>
            <a:pPr>
              <a:buNone/>
            </a:pPr>
            <a:r>
              <a:rPr lang="fr-FR" dirty="0" smtClean="0"/>
              <a:t>“Querelle du Roman de la Rose,” </a:t>
            </a: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122</TotalTime>
  <Words>336</Words>
  <Application>Microsoft Office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Trek</vt:lpstr>
      <vt:lpstr>Slide 1</vt:lpstr>
      <vt:lpstr>Slide 2</vt:lpstr>
      <vt:lpstr>Profession</vt:lpstr>
      <vt:lpstr>FAMOUS WORKS</vt:lpstr>
      <vt:lpstr>Her impact </vt:lpstr>
      <vt:lpstr>Influential works</vt:lpstr>
      <vt:lpstr>Other works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13</cp:revision>
  <dcterms:created xsi:type="dcterms:W3CDTF">2011-04-15T14:48:16Z</dcterms:created>
  <dcterms:modified xsi:type="dcterms:W3CDTF">2011-04-18T15:59:51Z</dcterms:modified>
</cp:coreProperties>
</file>